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8"/>
  </p:notesMasterIdLst>
  <p:sldIdLst>
    <p:sldId id="256" r:id="rId2"/>
    <p:sldId id="295" r:id="rId3"/>
    <p:sldId id="296" r:id="rId4"/>
    <p:sldId id="297" r:id="rId5"/>
    <p:sldId id="299" r:id="rId6"/>
    <p:sldId id="300" r:id="rId7"/>
    <p:sldId id="301" r:id="rId8"/>
    <p:sldId id="302" r:id="rId9"/>
    <p:sldId id="259" r:id="rId10"/>
    <p:sldId id="303" r:id="rId11"/>
    <p:sldId id="304" r:id="rId12"/>
    <p:sldId id="305" r:id="rId13"/>
    <p:sldId id="306" r:id="rId14"/>
    <p:sldId id="307" r:id="rId15"/>
    <p:sldId id="308" r:id="rId16"/>
    <p:sldId id="310" r:id="rId17"/>
    <p:sldId id="311" r:id="rId18"/>
    <p:sldId id="313" r:id="rId19"/>
    <p:sldId id="315" r:id="rId20"/>
    <p:sldId id="317" r:id="rId21"/>
    <p:sldId id="318" r:id="rId22"/>
    <p:sldId id="320" r:id="rId23"/>
    <p:sldId id="324" r:id="rId24"/>
    <p:sldId id="326" r:id="rId25"/>
    <p:sldId id="328" r:id="rId26"/>
    <p:sldId id="329" r:id="rId27"/>
    <p:sldId id="331" r:id="rId28"/>
    <p:sldId id="333" r:id="rId29"/>
    <p:sldId id="335" r:id="rId30"/>
    <p:sldId id="337" r:id="rId31"/>
    <p:sldId id="339" r:id="rId32"/>
    <p:sldId id="341" r:id="rId33"/>
    <p:sldId id="343" r:id="rId34"/>
    <p:sldId id="346" r:id="rId35"/>
    <p:sldId id="293" r:id="rId36"/>
    <p:sldId id="345"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50"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B05796-79F0-4B76-91C1-F8026BC60E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35E18D47-193F-4E8E-8736-DE171384C01A}">
      <dgm:prSet/>
      <dgm:spPr>
        <a:solidFill>
          <a:srgbClr val="FF0000"/>
        </a:solidFill>
      </dgm:spPr>
      <dgm:t>
        <a:bodyPr/>
        <a:lstStyle/>
        <a:p>
          <a:pPr algn="ctr"/>
          <a:r>
            <a:rPr lang="tr-TR" b="1" u="sng" dirty="0" smtClean="0"/>
            <a:t>ÖNEMLİ</a:t>
          </a:r>
          <a:r>
            <a:rPr lang="tr-TR" b="1" dirty="0" smtClean="0"/>
            <a:t>: Tablet bilgisayar üzerinden yapılacak grup tarama uygulamasında tüm yetenek alanları için ortak sorular sorulmaktadır. </a:t>
          </a:r>
          <a:endParaRPr lang="tr-TR" b="1" dirty="0"/>
        </a:p>
      </dgm:t>
    </dgm:pt>
    <dgm:pt modelId="{59AB9674-3EDC-4C98-A162-D4CF9D74E6A3}" type="parTrans" cxnId="{7C77AA6F-7303-4720-B811-3686010D19EB}">
      <dgm:prSet/>
      <dgm:spPr/>
      <dgm:t>
        <a:bodyPr/>
        <a:lstStyle/>
        <a:p>
          <a:endParaRPr lang="tr-TR"/>
        </a:p>
      </dgm:t>
    </dgm:pt>
    <dgm:pt modelId="{C8276E6D-E9E8-4820-96B6-25D1FA03DB6D}" type="sibTrans" cxnId="{7C77AA6F-7303-4720-B811-3686010D19EB}">
      <dgm:prSet/>
      <dgm:spPr/>
      <dgm:t>
        <a:bodyPr/>
        <a:lstStyle/>
        <a:p>
          <a:endParaRPr lang="tr-TR"/>
        </a:p>
      </dgm:t>
    </dgm:pt>
    <dgm:pt modelId="{36F42D81-2D31-472D-B0FE-0BD8EBDCDFD6}" type="pres">
      <dgm:prSet presAssocID="{85B05796-79F0-4B76-91C1-F8026BC60E0F}" presName="linear" presStyleCnt="0">
        <dgm:presLayoutVars>
          <dgm:animLvl val="lvl"/>
          <dgm:resizeHandles val="exact"/>
        </dgm:presLayoutVars>
      </dgm:prSet>
      <dgm:spPr/>
      <dgm:t>
        <a:bodyPr/>
        <a:lstStyle/>
        <a:p>
          <a:endParaRPr lang="tr-TR"/>
        </a:p>
      </dgm:t>
    </dgm:pt>
    <dgm:pt modelId="{F2FCBE1C-477D-41D2-A856-347942861EB5}" type="pres">
      <dgm:prSet presAssocID="{35E18D47-193F-4E8E-8736-DE171384C01A}" presName="parentText" presStyleLbl="node1" presStyleIdx="0" presStyleCnt="1">
        <dgm:presLayoutVars>
          <dgm:chMax val="0"/>
          <dgm:bulletEnabled val="1"/>
        </dgm:presLayoutVars>
      </dgm:prSet>
      <dgm:spPr/>
      <dgm:t>
        <a:bodyPr/>
        <a:lstStyle/>
        <a:p>
          <a:endParaRPr lang="tr-TR"/>
        </a:p>
      </dgm:t>
    </dgm:pt>
  </dgm:ptLst>
  <dgm:cxnLst>
    <dgm:cxn modelId="{219E673E-D2DD-47B9-B69F-14DCFF941A18}" type="presOf" srcId="{85B05796-79F0-4B76-91C1-F8026BC60E0F}" destId="{36F42D81-2D31-472D-B0FE-0BD8EBDCDFD6}" srcOrd="0" destOrd="0" presId="urn:microsoft.com/office/officeart/2005/8/layout/vList2"/>
    <dgm:cxn modelId="{7C77AA6F-7303-4720-B811-3686010D19EB}" srcId="{85B05796-79F0-4B76-91C1-F8026BC60E0F}" destId="{35E18D47-193F-4E8E-8736-DE171384C01A}" srcOrd="0" destOrd="0" parTransId="{59AB9674-3EDC-4C98-A162-D4CF9D74E6A3}" sibTransId="{C8276E6D-E9E8-4820-96B6-25D1FA03DB6D}"/>
    <dgm:cxn modelId="{4E6D83F2-B90E-4545-9968-F484B3F6C673}" type="presOf" srcId="{35E18D47-193F-4E8E-8736-DE171384C01A}" destId="{F2FCBE1C-477D-41D2-A856-347942861EB5}" srcOrd="0" destOrd="0" presId="urn:microsoft.com/office/officeart/2005/8/layout/vList2"/>
    <dgm:cxn modelId="{A1275F9B-46A8-445E-B3CD-FDFB38B3EAB0}" type="presParOf" srcId="{36F42D81-2D31-472D-B0FE-0BD8EBDCDFD6}" destId="{F2FCBE1C-477D-41D2-A856-347942861EB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B05796-79F0-4B76-91C1-F8026BC60E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35E18D47-193F-4E8E-8736-DE171384C01A}">
      <dgm:prSet custT="1"/>
      <dgm:spPr>
        <a:solidFill>
          <a:srgbClr val="FF0000"/>
        </a:solidFill>
      </dgm:spPr>
      <dgm:t>
        <a:bodyPr/>
        <a:lstStyle/>
        <a:p>
          <a:pPr algn="ctr"/>
          <a:r>
            <a:rPr lang="tr-TR" sz="3600" b="1" dirty="0" smtClean="0"/>
            <a:t>ÖNEMLİ: Öğrencinin aday gösterildiği yetenek alanlarında bir değişiklik yapılması söz konusu ise, gerekli düzeltmelerin ilgili tarihler arasında   e-okul sistemi üzerinden yapılması gerekmektedir. Belirtilen tarihten sonra öğrencinin yetenek alanı ile ilgili herhangi bir değişiklik yapılmayacaktır. </a:t>
          </a:r>
          <a:endParaRPr lang="tr-TR" sz="3600" b="1" dirty="0"/>
        </a:p>
      </dgm:t>
    </dgm:pt>
    <dgm:pt modelId="{59AB9674-3EDC-4C98-A162-D4CF9D74E6A3}" type="parTrans" cxnId="{7C77AA6F-7303-4720-B811-3686010D19EB}">
      <dgm:prSet/>
      <dgm:spPr/>
      <dgm:t>
        <a:bodyPr/>
        <a:lstStyle/>
        <a:p>
          <a:endParaRPr lang="tr-TR"/>
        </a:p>
      </dgm:t>
    </dgm:pt>
    <dgm:pt modelId="{C8276E6D-E9E8-4820-96B6-25D1FA03DB6D}" type="sibTrans" cxnId="{7C77AA6F-7303-4720-B811-3686010D19EB}">
      <dgm:prSet/>
      <dgm:spPr/>
      <dgm:t>
        <a:bodyPr/>
        <a:lstStyle/>
        <a:p>
          <a:endParaRPr lang="tr-TR"/>
        </a:p>
      </dgm:t>
    </dgm:pt>
    <dgm:pt modelId="{36F42D81-2D31-472D-B0FE-0BD8EBDCDFD6}" type="pres">
      <dgm:prSet presAssocID="{85B05796-79F0-4B76-91C1-F8026BC60E0F}" presName="linear" presStyleCnt="0">
        <dgm:presLayoutVars>
          <dgm:animLvl val="lvl"/>
          <dgm:resizeHandles val="exact"/>
        </dgm:presLayoutVars>
      </dgm:prSet>
      <dgm:spPr/>
      <dgm:t>
        <a:bodyPr/>
        <a:lstStyle/>
        <a:p>
          <a:endParaRPr lang="tr-TR"/>
        </a:p>
      </dgm:t>
    </dgm:pt>
    <dgm:pt modelId="{F2FCBE1C-477D-41D2-A856-347942861EB5}" type="pres">
      <dgm:prSet presAssocID="{35E18D47-193F-4E8E-8736-DE171384C01A}" presName="parentText" presStyleLbl="node1" presStyleIdx="0" presStyleCnt="1">
        <dgm:presLayoutVars>
          <dgm:chMax val="0"/>
          <dgm:bulletEnabled val="1"/>
        </dgm:presLayoutVars>
      </dgm:prSet>
      <dgm:spPr/>
      <dgm:t>
        <a:bodyPr/>
        <a:lstStyle/>
        <a:p>
          <a:endParaRPr lang="tr-TR"/>
        </a:p>
      </dgm:t>
    </dgm:pt>
  </dgm:ptLst>
  <dgm:cxnLst>
    <dgm:cxn modelId="{7C77AA6F-7303-4720-B811-3686010D19EB}" srcId="{85B05796-79F0-4B76-91C1-F8026BC60E0F}" destId="{35E18D47-193F-4E8E-8736-DE171384C01A}" srcOrd="0" destOrd="0" parTransId="{59AB9674-3EDC-4C98-A162-D4CF9D74E6A3}" sibTransId="{C8276E6D-E9E8-4820-96B6-25D1FA03DB6D}"/>
    <dgm:cxn modelId="{2D0AC243-6901-46B5-83B2-E9934E1C1B6B}" type="presOf" srcId="{85B05796-79F0-4B76-91C1-F8026BC60E0F}" destId="{36F42D81-2D31-472D-B0FE-0BD8EBDCDFD6}" srcOrd="0" destOrd="0" presId="urn:microsoft.com/office/officeart/2005/8/layout/vList2"/>
    <dgm:cxn modelId="{B677D301-C57E-4158-AFDE-73D8874E1DD2}" type="presOf" srcId="{35E18D47-193F-4E8E-8736-DE171384C01A}" destId="{F2FCBE1C-477D-41D2-A856-347942861EB5}" srcOrd="0" destOrd="0" presId="urn:microsoft.com/office/officeart/2005/8/layout/vList2"/>
    <dgm:cxn modelId="{1CE4EC4A-1532-4062-AF4A-21684C4B803F}" type="presParOf" srcId="{36F42D81-2D31-472D-B0FE-0BD8EBDCDFD6}" destId="{F2FCBE1C-477D-41D2-A856-347942861EB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FCBE1C-477D-41D2-A856-347942861EB5}">
      <dsp:nvSpPr>
        <dsp:cNvPr id="0" name=""/>
        <dsp:cNvSpPr/>
      </dsp:nvSpPr>
      <dsp:spPr>
        <a:xfrm>
          <a:off x="0" y="144168"/>
          <a:ext cx="7929618" cy="2712059"/>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tr-TR" sz="3800" b="1" u="sng" kern="1200" dirty="0" smtClean="0"/>
            <a:t>ÖNEMLİ</a:t>
          </a:r>
          <a:r>
            <a:rPr lang="tr-TR" sz="3800" b="1" kern="1200" dirty="0" smtClean="0"/>
            <a:t>: Tablet bilgisayar üzerinden yapılacak grup tarama uygulamasında tüm yetenek alanları için ortak sorular sorulmaktadır. </a:t>
          </a:r>
          <a:endParaRPr lang="tr-TR" sz="3800" b="1" kern="1200" dirty="0"/>
        </a:p>
      </dsp:txBody>
      <dsp:txXfrm>
        <a:off x="0" y="144168"/>
        <a:ext cx="7929618" cy="27120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FCBE1C-477D-41D2-A856-347942861EB5}">
      <dsp:nvSpPr>
        <dsp:cNvPr id="0" name=""/>
        <dsp:cNvSpPr/>
      </dsp:nvSpPr>
      <dsp:spPr>
        <a:xfrm>
          <a:off x="0" y="69035"/>
          <a:ext cx="8143932" cy="479115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b="1" kern="1200" dirty="0" smtClean="0"/>
            <a:t>ÖNEMLİ: Öğrencinin aday gösterildiği yetenek alanlarında bir değişiklik yapılması söz konusu ise, gerekli düzeltmelerin ilgili tarihler arasında   e-okul sistemi üzerinden yapılması gerekmektedir. Belirtilen tarihten sonra öğrencinin yetenek alanı ile ilgili herhangi bir değişiklik yapılmayacaktır. </a:t>
          </a:r>
          <a:endParaRPr lang="tr-TR" sz="3600" b="1" kern="1200" dirty="0"/>
        </a:p>
      </dsp:txBody>
      <dsp:txXfrm>
        <a:off x="0" y="69035"/>
        <a:ext cx="8143932" cy="47911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D63B6-6F09-44BC-BB1B-EE6A06EF4F98}" type="datetimeFigureOut">
              <a:rPr lang="tr-TR" smtClean="0"/>
              <a:pPr/>
              <a:t>27.10.2016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4756A0-8541-4544-B025-D39E7D16FEF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04756A0-8541-4544-B025-D39E7D16FEF1}"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9000" b="-29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bilsem ile ilgili görsel sonucu"/>
          <p:cNvPicPr>
            <a:picLocks noChangeAspect="1" noChangeArrowheads="1"/>
          </p:cNvPicPr>
          <p:nvPr/>
        </p:nvPicPr>
        <p:blipFill>
          <a:blip r:embed="rId2" cstate="print"/>
          <a:srcRect/>
          <a:stretch>
            <a:fillRect/>
          </a:stretch>
        </p:blipFill>
        <p:spPr bwMode="auto">
          <a:xfrm>
            <a:off x="0" y="0"/>
            <a:ext cx="9144016" cy="4929198"/>
          </a:xfrm>
          <a:prstGeom prst="rect">
            <a:avLst/>
          </a:prstGeom>
          <a:noFill/>
        </p:spPr>
      </p:pic>
      <p:sp>
        <p:nvSpPr>
          <p:cNvPr id="5" name="4 Metin kutusu"/>
          <p:cNvSpPr txBox="1"/>
          <p:nvPr/>
        </p:nvSpPr>
        <p:spPr>
          <a:xfrm>
            <a:off x="357158" y="5286388"/>
            <a:ext cx="8429684" cy="1077218"/>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tr-TR" sz="3200" b="1" dirty="0" smtClean="0"/>
              <a:t>ÖĞRENCİ SEÇİMİ, BAŞVURU KOŞULLARI VE DİKKAT EDİLMESİ GEREKEN HUSUSLAR</a:t>
            </a:r>
            <a:endParaRPr lang="tr-TR"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928802"/>
            <a:ext cx="8143932" cy="45243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2400" b="1" dirty="0" smtClean="0"/>
          </a:p>
          <a:p>
            <a:r>
              <a:rPr lang="tr-TR" sz="2400" b="1" dirty="0" smtClean="0"/>
              <a:t>5. Grup tarama uygulamasında Genel Müdürlük tarafından yetenek alanlarına göre (genel zihinsel, resim ve müzik) belirlenen barajı geçen öğrenciler yine yetenek alanlarına göre bireysel değerlendirmeye alınacaktır. </a:t>
            </a:r>
          </a:p>
          <a:p>
            <a:endParaRPr lang="tr-TR" sz="2400" b="1" dirty="0" smtClean="0"/>
          </a:p>
          <a:p>
            <a:r>
              <a:rPr lang="tr-TR" sz="2400" b="1" dirty="0" smtClean="0"/>
              <a:t>6. Bireysel değerlendirmeler genel zihinsel, resim ve müzik yetenek alanlarında ayrı ayrı yapılmaktadır. Bireysel değerlendirme aşamasında Genel Müdürlük tarafından belirlenen barajı geçen öğrenciler bilim ve sanat merkezine yerleşmeye hak kazanacaktır. </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3600" dirty="0" smtClean="0"/>
                <a:t>BİLİM VE SANAT MERKEZLERİNE ÖĞRENCİ SEÇİM SÜRECİ</a:t>
              </a:r>
              <a:endParaRPr lang="tr-TR" sz="3500" b="1" dirty="0" smtClean="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928802"/>
            <a:ext cx="8072494"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tr-TR" sz="2400" b="1" dirty="0" smtClean="0"/>
              <a:t>1. 2016-2017 eğitim öğretim yılında ilkokul 1, 2 ve 3. sınıfa devam edip genel zihinsel, resim ve müzik yetenek alanlarında akranlarından ileri düzeyde farklılık gösterdiği düşünülen öğrencilerin sınıf öğretmenleri tarafından aday gösterilmesiyle bilim ve sanat merkezlerine öğrenci seçim süreci başlayacaktır. </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Öğrencilerin Aday Gösterilme Süreci</a:t>
              </a:r>
              <a:endParaRPr lang="tr-TR" sz="4000" b="1" dirty="0" smtClean="0"/>
            </a:p>
          </p:txBody>
        </p:sp>
      </p:grpSp>
      <p:sp>
        <p:nvSpPr>
          <p:cNvPr id="6" name="5 Dikdörtgen"/>
          <p:cNvSpPr/>
          <p:nvPr/>
        </p:nvSpPr>
        <p:spPr>
          <a:xfrm>
            <a:off x="642910" y="4714884"/>
            <a:ext cx="7929618" cy="1569660"/>
          </a:xfrm>
          <a:prstGeom prst="rect">
            <a:avLst/>
          </a:prstGeom>
          <a:solidFill>
            <a:srgbClr val="FF0000"/>
          </a:solidFill>
          <a:effectLst>
            <a:outerShdw blurRad="50800" dist="50800" dir="5400000" algn="ctr" rotWithShape="0">
              <a:schemeClr val="bg1"/>
            </a:outerShdw>
          </a:effectLst>
        </p:spPr>
        <p:txBody>
          <a:bodyPr wrap="square">
            <a:spAutoFit/>
          </a:bodyPr>
          <a:lstStyle/>
          <a:p>
            <a:pPr algn="just"/>
            <a:r>
              <a:rPr lang="tr-TR" sz="2400" b="1" u="sng" dirty="0" smtClean="0">
                <a:solidFill>
                  <a:schemeClr val="bg1"/>
                </a:solidFill>
              </a:rPr>
              <a:t>ÖNEMLİ</a:t>
            </a:r>
            <a:r>
              <a:rPr lang="tr-TR" sz="2400" b="1" dirty="0" smtClean="0">
                <a:solidFill>
                  <a:schemeClr val="bg1"/>
                </a:solidFill>
              </a:rPr>
              <a:t>: Öğrenci gözlem formları belirtilen zamanda ve öğretmenler tarafından doldurulacaktır. Tanılama takviminde belirtilen gözlem formlarının doldurulma süresi geçtikten sonra aday gösterme işlemi yapılmayacaktır.</a:t>
            </a:r>
            <a:endParaRPr lang="tr-TR" sz="24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285992"/>
            <a:ext cx="8072494"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tr-TR" sz="2400" b="1" dirty="0" smtClean="0"/>
              <a:t> 2-)        1. 2. ve 3. sınıf düzeyinde olup sınıf öğretmenleri tarafından aday gösterilen öğrencilerin yetenek alanlarına (genel zihinsel, resim, müzik) göre gözlem formları </a:t>
            </a:r>
          </a:p>
          <a:p>
            <a:pPr algn="ctr"/>
            <a:r>
              <a:rPr lang="tr-TR" sz="2400" b="1" dirty="0" smtClean="0">
                <a:solidFill>
                  <a:srgbClr val="FF0000"/>
                </a:solidFill>
              </a:rPr>
              <a:t>14 Kasım – 09 Aralık 2016 tarihleri arasında </a:t>
            </a:r>
          </a:p>
          <a:p>
            <a:pPr algn="just"/>
            <a:r>
              <a:rPr lang="tr-TR" sz="2400" b="1" dirty="0" smtClean="0"/>
              <a:t>e-okul sistemi üzerinden Şekil 1’de belirtilen aşamalar izlenerek doldurulacaktır. </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Öğrencilerin Aday Gösterilme Süreci</a:t>
              </a:r>
              <a:endParaRPr lang="tr-TR" sz="4000" b="1" dirty="0" smtClean="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4281" y="0"/>
            <a:ext cx="8643999" cy="6858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4643470"/>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cstate="print"/>
          <a:srcRect/>
          <a:stretch>
            <a:fillRect/>
          </a:stretch>
        </p:blipFill>
        <p:spPr bwMode="auto">
          <a:xfrm>
            <a:off x="428596" y="1714488"/>
            <a:ext cx="8715404" cy="500063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000240"/>
            <a:ext cx="8072494" cy="45243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endParaRPr lang="tr-TR" sz="2400" b="1" dirty="0" smtClean="0"/>
          </a:p>
          <a:p>
            <a:pPr algn="just"/>
            <a:r>
              <a:rPr lang="tr-TR" sz="2400" b="1" dirty="0" smtClean="0"/>
              <a:t>3. Bir öğrenci en fazla iki yetenek alanından aday gösterilebilecektir. Örneğin; genel zihinsel- resim, genel zihinsel-müzik, resim-müzik. Öğrenci bir önceki eğitim öğretim yılında bir yetenek alanından </a:t>
            </a:r>
            <a:r>
              <a:rPr lang="tr-TR" sz="2400" b="1" dirty="0" err="1" smtClean="0"/>
              <a:t>BİLSEM’e</a:t>
            </a:r>
            <a:r>
              <a:rPr lang="tr-TR" sz="2400" b="1" dirty="0" smtClean="0"/>
              <a:t> kayıt hakkı kazanmış ise bu yıl da başka bir yetenek alanından aday gösterilebilir. </a:t>
            </a:r>
          </a:p>
          <a:p>
            <a:pPr algn="just"/>
            <a:endParaRPr lang="tr-TR" sz="2400" b="1" dirty="0" smtClean="0"/>
          </a:p>
          <a:p>
            <a:pPr algn="just"/>
            <a:r>
              <a:rPr lang="tr-TR" sz="2400" b="1" dirty="0" smtClean="0"/>
              <a:t>4. Gözlem formlarında yer alan ortak soruların cevaplandırılmasından sonra, öğrencinin aday gösterildiği yetenek alanındaki becerisini ölçen sorular da sınıf öğretmeni tarafından cevaplandırılacaktır.</a:t>
            </a:r>
          </a:p>
          <a:p>
            <a:pPr algn="just"/>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Öğrencilerin Aday Gösterilme Süreci</a:t>
              </a:r>
              <a:endParaRPr lang="tr-TR" sz="4000" b="1" dirty="0" smtClean="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1785926"/>
            <a:ext cx="8286808" cy="487056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endParaRPr lang="tr-TR" sz="1050" b="1" dirty="0" smtClean="0"/>
          </a:p>
          <a:p>
            <a:pPr algn="just"/>
            <a:r>
              <a:rPr lang="tr-TR" sz="2400" b="1" dirty="0" smtClean="0"/>
              <a:t>5. Gözlem formu doldurulduktan ve kaydetme işlemi tamamlandıktan sonra, raporlama butonundan öğrencinin aday gösterildiği yetenek alanları ile ilgili iki çıktı alınarak aday gösteren sınıf öğretmeni ve okul idarecisi tarafından imzalanacaktır. Okul idaresi raporun bir örneğini imza karşılığında veliye teslim edecek, bir örneğini okulda muhafaza edecektir. </a:t>
            </a:r>
          </a:p>
          <a:p>
            <a:pPr algn="just"/>
            <a:endParaRPr lang="tr-TR" sz="1200" b="1" dirty="0" smtClean="0"/>
          </a:p>
          <a:p>
            <a:pPr algn="just"/>
            <a:r>
              <a:rPr lang="tr-TR" sz="2400" b="1" dirty="0" smtClean="0"/>
              <a:t>6. 1, 2, ve 3. sınıfa devam edip yetenek alanlarına göre aday gösterilen ve e-okul sistemi üzerinden gözlem formu doldurulan öğrencilerin hangi yetenek alanından aday gösterildikleri </a:t>
            </a:r>
            <a:r>
              <a:rPr lang="tr-TR" sz="2400" b="1" dirty="0" smtClean="0">
                <a:solidFill>
                  <a:srgbClr val="FF0000"/>
                </a:solidFill>
              </a:rPr>
              <a:t>12-16 Aralık 2016</a:t>
            </a:r>
            <a:r>
              <a:rPr lang="tr-TR" sz="2400" b="1" dirty="0" smtClean="0"/>
              <a:t> tarihinde http://www.</a:t>
            </a:r>
            <a:r>
              <a:rPr lang="tr-TR" sz="2400" b="1" dirty="0" err="1" smtClean="0"/>
              <a:t>meb</a:t>
            </a:r>
            <a:r>
              <a:rPr lang="tr-TR" sz="2400" b="1" dirty="0" smtClean="0"/>
              <a:t>.gov.tr internet adresinden yayımlanacaktır.</a:t>
            </a:r>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Öğrencilerin Aday Gösterilme Süreci</a:t>
              </a:r>
              <a:endParaRPr lang="tr-TR" sz="4000" b="1" dirty="0" smtClean="0"/>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571472" y="785794"/>
          <a:ext cx="8143932"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928802"/>
            <a:ext cx="8072494"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2400" b="1" dirty="0" smtClean="0"/>
          </a:p>
          <a:p>
            <a:r>
              <a:rPr lang="tr-TR" sz="2400" b="1" dirty="0" smtClean="0"/>
              <a:t>1. Tablet bilgisayar grup tarama uygulamasına 1, 2, ve 3. sınıf düzeyinde, sınıf öğretmenleri tarafından yetenek alanlarına göre aday gösterilen öğrenciler girebilecektir</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Tablet Bilgisayar Grup Tarama Uygulama Süreci ve Sonuç Açıklama</a:t>
              </a:r>
              <a:endParaRPr lang="tr-TR" sz="4000" b="1" dirty="0" smtClean="0"/>
            </a:p>
          </p:txBody>
        </p:sp>
      </p:grpSp>
      <p:sp>
        <p:nvSpPr>
          <p:cNvPr id="6" name="5 Dikdörtgen"/>
          <p:cNvSpPr/>
          <p:nvPr/>
        </p:nvSpPr>
        <p:spPr>
          <a:xfrm>
            <a:off x="500034" y="4214818"/>
            <a:ext cx="8143932" cy="2246769"/>
          </a:xfrm>
          <a:prstGeom prst="rect">
            <a:avLst/>
          </a:prstGeom>
          <a:solidFill>
            <a:srgbClr val="FF0000"/>
          </a:solidFill>
          <a:effectLst>
            <a:outerShdw blurRad="50800" dist="50800" dir="5400000" algn="ctr" rotWithShape="0">
              <a:schemeClr val="bg1"/>
            </a:outerShdw>
          </a:effectLst>
        </p:spPr>
        <p:txBody>
          <a:bodyPr wrap="square">
            <a:spAutoFit/>
          </a:bodyPr>
          <a:lstStyle/>
          <a:p>
            <a:pPr algn="just"/>
            <a:r>
              <a:rPr lang="tr-TR" sz="2800" b="1" u="sng" dirty="0" smtClean="0">
                <a:solidFill>
                  <a:schemeClr val="bg1"/>
                </a:solidFill>
              </a:rPr>
              <a:t>ÖNEMLİ</a:t>
            </a:r>
            <a:r>
              <a:rPr lang="tr-TR" sz="2800" b="1" dirty="0" smtClean="0">
                <a:solidFill>
                  <a:schemeClr val="bg1"/>
                </a:solidFill>
              </a:rPr>
              <a:t>: Bilim ve sanat merkezleri için genel zihinsel, resim ve müzik yetenek alanlarından aday gösterilen öğrencilerin tamamı grup tarama uygulamasına girecektir. Grup tarama uygulamasına girmeyen öğrenciler bireysel değerlendirmeye alınmayacaktır.</a:t>
            </a:r>
            <a:endParaRPr lang="tr-TR" sz="28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42910" y="1928802"/>
            <a:ext cx="7786742" cy="41549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endParaRPr lang="tr-TR" sz="1200" b="1" dirty="0" smtClean="0"/>
          </a:p>
          <a:p>
            <a:pPr marL="457200" indent="-457200" algn="just">
              <a:buAutoNum type="arabicPeriod"/>
            </a:pPr>
            <a:r>
              <a:rPr lang="tr-TR" sz="2400" b="1" dirty="0" smtClean="0"/>
              <a:t>Bilim ve sanat merkezlerine öğrenci seçimi Özel Eğitim ve Rehberlik Hizmetleri Genel Müdürlüğü tarafından her yıl belirlenen sınıf seviyesine ve uygulama takvimine göre yapılacaktır. </a:t>
            </a:r>
          </a:p>
          <a:p>
            <a:pPr marL="457200" indent="-457200" algn="just"/>
            <a:endParaRPr lang="tr-TR" sz="1200" b="1" dirty="0" smtClean="0"/>
          </a:p>
          <a:p>
            <a:pPr marL="457200" indent="-457200" algn="just">
              <a:buAutoNum type="arabicPeriod" startAt="2"/>
            </a:pPr>
            <a:r>
              <a:rPr lang="tr-TR" sz="2400" b="1" dirty="0" smtClean="0"/>
              <a:t>2016-2017 eğitim öğretim yılında Özel Eğitim ve Rehberlik Hizmetleri Genel Müdürlüğü tarafından bilim ve sanat merkezlerine öğrenci seçme işlemi 1, 2 ve 3. sınıf seviyelerinde tablet bilgisayarla grup tarama uygulaması şeklinde yapılacaktır. </a:t>
            </a:r>
          </a:p>
          <a:p>
            <a:pPr marL="457200" indent="-457200" algn="just">
              <a:buAutoNum type="arabicPeriod" startAt="2"/>
            </a:pPr>
            <a:endParaRPr lang="tr-TR" sz="2400" b="1" dirty="0" smtClean="0"/>
          </a:p>
        </p:txBody>
      </p:sp>
      <p:grpSp>
        <p:nvGrpSpPr>
          <p:cNvPr id="3" name="2 Grup"/>
          <p:cNvGrpSpPr/>
          <p:nvPr/>
        </p:nvGrpSpPr>
        <p:grpSpPr>
          <a:xfrm>
            <a:off x="571472" y="357166"/>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1038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b="1" dirty="0" smtClean="0"/>
                <a:t>GENEL AÇIKLAMALAR VE BAŞVURU ŞARTLARI </a:t>
              </a: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785926"/>
            <a:ext cx="8072494" cy="467820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1000" b="1" dirty="0" smtClean="0"/>
          </a:p>
          <a:p>
            <a:pPr algn="just"/>
            <a:r>
              <a:rPr lang="tr-TR" sz="2400" b="1" dirty="0" smtClean="0"/>
              <a:t>2. Grup tarama uygulamasına girecek olan öğrencilerin randevuları il tanılama sınav komisyonu tarafından MEBBİS-BİLSEM İşlemleri Modülü üzerinden </a:t>
            </a:r>
            <a:r>
              <a:rPr lang="tr-TR" sz="2400" b="1" dirty="0" smtClean="0">
                <a:solidFill>
                  <a:srgbClr val="FF0000"/>
                </a:solidFill>
              </a:rPr>
              <a:t>19-30 Aralık 2016 </a:t>
            </a:r>
            <a:r>
              <a:rPr lang="tr-TR" sz="2400" b="1" dirty="0" smtClean="0"/>
              <a:t>tarihleri arasında </a:t>
            </a:r>
            <a:r>
              <a:rPr lang="tr-TR" sz="2400" b="1" dirty="0" smtClean="0">
                <a:solidFill>
                  <a:srgbClr val="FF0000"/>
                </a:solidFill>
              </a:rPr>
              <a:t>hafta sonları 9.30, 11.30, 13.30, 15.30 </a:t>
            </a:r>
            <a:r>
              <a:rPr lang="tr-TR" sz="2400" b="1" dirty="0" smtClean="0"/>
              <a:t>saatlerinde günlük 4 oturum olarak planlanacaktır. </a:t>
            </a:r>
          </a:p>
          <a:p>
            <a:pPr algn="just"/>
            <a:endParaRPr lang="tr-TR" sz="2400" b="1" dirty="0" smtClean="0"/>
          </a:p>
          <a:p>
            <a:pPr algn="just"/>
            <a:r>
              <a:rPr lang="tr-TR" sz="2400" b="1" dirty="0" smtClean="0"/>
              <a:t>3. Grup tarama uygulamasına girecek öğrencilerin sınav giriş belgeleri </a:t>
            </a:r>
            <a:r>
              <a:rPr lang="tr-TR" sz="2400" b="1" dirty="0" smtClean="0">
                <a:solidFill>
                  <a:srgbClr val="FF0000"/>
                </a:solidFill>
              </a:rPr>
              <a:t>02 Ocak- 08 Şubat 2017 </a:t>
            </a:r>
            <a:r>
              <a:rPr lang="tr-TR" sz="2400" b="1" dirty="0" smtClean="0"/>
              <a:t>tarihleri arasında e-okul sistemi üzerinden yayımlanacaktır. Uygulama giriş belgeleri öğrenci velilerine imza karşılığında verilerek veliler bilgilendirilecektir. </a:t>
            </a:r>
          </a:p>
          <a:p>
            <a:pPr algn="just"/>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Tablet Bilgisayar Grup Tarama Uygulama Süreci ve Sonuç Açıklama</a:t>
              </a:r>
              <a:endParaRPr lang="tr-TR" sz="4000" b="1" dirty="0" smtClean="0"/>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071678"/>
            <a:ext cx="8072494"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2400" b="1" dirty="0" smtClean="0"/>
          </a:p>
          <a:p>
            <a:r>
              <a:rPr lang="tr-TR" sz="2400" b="1" dirty="0" smtClean="0"/>
              <a:t>4. Tablet bilgisayarla yapılacak grup tarama uygulaması 81 ilimizde, il tanılama sınav komisyonu tarafından belirlenen merkezlerde; </a:t>
            </a:r>
          </a:p>
          <a:p>
            <a:endParaRPr lang="tr-TR" sz="2400" b="1" dirty="0" smtClean="0"/>
          </a:p>
          <a:p>
            <a:pPr algn="ctr"/>
            <a:r>
              <a:rPr lang="tr-TR" sz="2400" b="1" dirty="0" smtClean="0">
                <a:solidFill>
                  <a:srgbClr val="FF0000"/>
                </a:solidFill>
              </a:rPr>
              <a:t>11 Şubat – 09 Nisan 2017 tarihleri arasında yapılacaktır. </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Tablet Bilgisayar Grup Tarama Uygulama Süreci ve Sonuç Açıklama</a:t>
              </a:r>
              <a:endParaRPr lang="tr-TR" sz="4000" b="1" dirty="0" smtClean="0"/>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071678"/>
            <a:ext cx="8072494" cy="378565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2400" b="1" dirty="0" smtClean="0"/>
          </a:p>
          <a:p>
            <a:r>
              <a:rPr lang="tr-TR" sz="2400" b="1" dirty="0" smtClean="0"/>
              <a:t>5. Grup tarama uygulamasında uygulama yeri, tarihi ve saati öğrencilerin kimlik numaralarına tanımlanacaktır. Belirtilen yer, tarih ve saat dışında öğrenciler uygulamaya alınmayacaklardır. </a:t>
            </a:r>
          </a:p>
          <a:p>
            <a:endParaRPr lang="tr-TR" sz="2400" b="1" dirty="0" smtClean="0"/>
          </a:p>
          <a:p>
            <a:r>
              <a:rPr lang="tr-TR" sz="2400" b="1" dirty="0" smtClean="0"/>
              <a:t>6. 1, 2, ve 3. sınıflar grup tarama uygulama sonuçları </a:t>
            </a:r>
            <a:r>
              <a:rPr lang="tr-TR" sz="2400" b="1" dirty="0" smtClean="0">
                <a:solidFill>
                  <a:srgbClr val="FF0000"/>
                </a:solidFill>
              </a:rPr>
              <a:t>14 Nisan 2017 </a:t>
            </a:r>
            <a:r>
              <a:rPr lang="tr-TR" sz="2400" b="1" dirty="0" smtClean="0"/>
              <a:t>tarihinden itibaren öğrenci kimlik numarası ile birlikte http://www.</a:t>
            </a:r>
            <a:r>
              <a:rPr lang="tr-TR" sz="2400" b="1" dirty="0" err="1" smtClean="0"/>
              <a:t>meb</a:t>
            </a:r>
            <a:r>
              <a:rPr lang="tr-TR" sz="2400" b="1" dirty="0" smtClean="0"/>
              <a:t>.gov.tr adresinden öğrenilebilecektir. </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Tablet Bilgisayar Grup Tarama Uygulama Süreci ve Sonuç Açıklama</a:t>
              </a:r>
              <a:endParaRPr lang="tr-TR" sz="4000" b="1" dirty="0" smtClean="0"/>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071678"/>
            <a:ext cx="8072494" cy="45243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457200">
              <a:buAutoNum type="arabicPeriod"/>
            </a:pPr>
            <a:endParaRPr lang="tr-TR" sz="2400" b="1" dirty="0" smtClean="0"/>
          </a:p>
          <a:p>
            <a:pPr marL="457200" indent="-457200">
              <a:buAutoNum type="arabicPeriod"/>
            </a:pPr>
            <a:r>
              <a:rPr lang="tr-TR" sz="2400" b="1" dirty="0" smtClean="0"/>
              <a:t>Grup tarama uygulamasında sınıf düzeylerine uygun sorular sorulacak. Öğrencilerin puanları doğru verdikleri cevaplar üzerinden hesaplanacaktır. Yanlış cevaplar doğru cevaplara etki etmeyecektir. </a:t>
            </a:r>
          </a:p>
          <a:p>
            <a:pPr marL="457200" indent="-457200"/>
            <a:endParaRPr lang="tr-TR" sz="2400" b="1" dirty="0" smtClean="0"/>
          </a:p>
          <a:p>
            <a:pPr marL="457200" indent="-457200"/>
            <a:r>
              <a:rPr lang="tr-TR" sz="2400" b="1" dirty="0" smtClean="0"/>
              <a:t>2.    Grup tarama uygulaması tüm Türkiye’de tamamlandıktan sonra yetenek alanları bazında sonuçlara göre ülke ortalaması belirlenecek ve bireysel değerlendirmeye hak kazanan öğrenciler http://www.</a:t>
            </a:r>
            <a:r>
              <a:rPr lang="tr-TR" sz="2400" b="1" dirty="0" err="1" smtClean="0"/>
              <a:t>meb</a:t>
            </a:r>
            <a:r>
              <a:rPr lang="tr-TR" sz="2400" b="1" dirty="0" smtClean="0"/>
              <a:t>.gov.tr adresinden ilan edilecektir. </a:t>
            </a:r>
          </a:p>
          <a:p>
            <a:endParaRPr lang="tr-TR" sz="24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Grup Tarama Uygulama Sonuçlarının Hesaplanması</a:t>
              </a:r>
              <a:endParaRPr lang="tr-TR" sz="4000" b="1" dirty="0" smtClean="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785926"/>
            <a:ext cx="8072494" cy="455509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457200">
              <a:buAutoNum type="arabicPeriod"/>
            </a:pPr>
            <a:endParaRPr lang="tr-TR" sz="1000" b="1" dirty="0" smtClean="0"/>
          </a:p>
          <a:p>
            <a:r>
              <a:rPr lang="tr-TR" sz="2800" b="1" dirty="0" smtClean="0"/>
              <a:t>Grup tarama uygulama sonuçları açıklandıktan sonra ortalamanın üstünde puan alan öğrenciler yetenek alanlarına (genel zihinsel, resim, müzik) göre bireysel değerlendirmeye alınacaktır. </a:t>
            </a:r>
          </a:p>
          <a:p>
            <a:r>
              <a:rPr lang="tr-TR" sz="2800" b="1" dirty="0" smtClean="0"/>
              <a:t>Grup tarama uygulamasında belirlenen ortalamayı geçerek yetenek alanlarına göre bireysel değerlendirmeye hak kazanan öğrencilere il tanılama sınav komisyonu tarafından MEBBİS-BİLSEM İşlemleri Modülü üzerinden yer, tarih ve saat bilgileri belirtilerek randevu verilecektir</a:t>
            </a:r>
            <a:endParaRPr lang="tr-TR" sz="28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Bireysel Değerlendirme ve </a:t>
              </a:r>
            </a:p>
            <a:p>
              <a:pPr algn="ctr"/>
              <a:r>
                <a:rPr lang="tr-TR" sz="4000" dirty="0" smtClean="0"/>
                <a:t>Sonuç Açıklama</a:t>
              </a:r>
              <a:endParaRPr lang="tr-TR" sz="4000" b="1" dirty="0" smtClean="0"/>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857364"/>
            <a:ext cx="8286808"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457200">
              <a:buAutoNum type="arabicPeriod"/>
            </a:pPr>
            <a:endParaRPr lang="tr-TR" sz="2000" b="1" dirty="0" smtClean="0"/>
          </a:p>
          <a:p>
            <a:pPr marL="457200" indent="-457200">
              <a:buAutoNum type="arabicPeriod"/>
            </a:pPr>
            <a:r>
              <a:rPr lang="tr-TR" sz="2000" b="1" dirty="0" smtClean="0"/>
              <a:t>Genel zihinsel yetenek alanında bireysel değerlendirmeye alınacak öğrencilerin randevu bilgileri </a:t>
            </a:r>
            <a:r>
              <a:rPr lang="tr-TR" sz="2000" b="1" dirty="0" smtClean="0">
                <a:solidFill>
                  <a:srgbClr val="FF0000"/>
                </a:solidFill>
              </a:rPr>
              <a:t>24 Nisan- 05 Mayıs 2017 </a:t>
            </a:r>
            <a:r>
              <a:rPr lang="tr-TR" sz="2000" b="1" dirty="0" smtClean="0"/>
              <a:t>tarihleri arasında  e-okul sisteminde yayınlanacak ve öğrenci velisine okul müdürlüğü tarafından bildirilecektir. </a:t>
            </a:r>
          </a:p>
          <a:p>
            <a:pPr marL="457200" indent="-457200"/>
            <a:endParaRPr lang="tr-TR" sz="2000" b="1" dirty="0" smtClean="0"/>
          </a:p>
          <a:p>
            <a:pPr marL="457200" indent="-457200">
              <a:buAutoNum type="arabicPeriod" startAt="2"/>
            </a:pPr>
            <a:r>
              <a:rPr lang="tr-TR" sz="2000" b="1" dirty="0" smtClean="0"/>
              <a:t>Genel zihinsel yetenek alanında yapılacak olan bireysel değerlendirmeler </a:t>
            </a:r>
            <a:r>
              <a:rPr lang="tr-TR" sz="2000" b="1" dirty="0" smtClean="0">
                <a:solidFill>
                  <a:srgbClr val="FF0000"/>
                </a:solidFill>
              </a:rPr>
              <a:t>8 Mayıs 2017 tarihinde başlayacak ve 30 Haziran 2017 tarihinde tamamlanacak şekilde planlanacaktır. </a:t>
            </a:r>
          </a:p>
          <a:p>
            <a:pPr marL="457200" indent="-457200"/>
            <a:endParaRPr lang="tr-TR" sz="2000" b="1" dirty="0" smtClean="0"/>
          </a:p>
          <a:p>
            <a:pPr marL="457200" indent="-457200"/>
            <a:r>
              <a:rPr lang="tr-TR" sz="2000" b="1" dirty="0" smtClean="0"/>
              <a:t>3.    Genel zihinsel yetenek alanında yapılacak değerlendirmeler, öncelikle rehberlik ve araştırma merkezlerinde; bu merkezlerin uygun olmaması durumunda ise bilim ve sanat merkezlerinde yapılacaktır</a:t>
            </a:r>
          </a:p>
          <a:p>
            <a:pPr marL="457200" indent="-457200"/>
            <a:endParaRPr lang="tr-TR" sz="20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Genel Zihinsel Yetenek Alanında Bireysel Değerlendirme</a:t>
              </a:r>
              <a:endParaRPr lang="tr-TR" sz="4000" b="1" dirty="0" smtClean="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2071678"/>
            <a:ext cx="8072494" cy="286232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457200"/>
            <a:endParaRPr lang="tr-TR" sz="2000" b="1" dirty="0" smtClean="0"/>
          </a:p>
          <a:p>
            <a:pPr marL="457200" indent="-457200"/>
            <a:r>
              <a:rPr lang="tr-TR" sz="2000" b="1" dirty="0" smtClean="0"/>
              <a:t>4.     Genel zihinsel yetenek alanında yapılacak bireysel değerlendirme sonuçları değerlendirmeyi yapan uzman tarafından RAM Modülü üzerinden aynı gün içinde sisteme girilecektir.</a:t>
            </a:r>
          </a:p>
          <a:p>
            <a:pPr marL="457200" indent="-457200"/>
            <a:endParaRPr lang="tr-TR" sz="2000" b="1" dirty="0" smtClean="0"/>
          </a:p>
          <a:p>
            <a:pPr marL="457200" indent="-457200"/>
            <a:r>
              <a:rPr lang="tr-TR" sz="2000" b="1" dirty="0" smtClean="0"/>
              <a:t> 5.    Genel zihinsel yetenek alanında yapılan bireysel değerlendirme sonuçları öğrencinin yüksek yararı düşünülerek internet ortamında açıklanmayacaktır. </a:t>
            </a:r>
          </a:p>
          <a:p>
            <a:endParaRPr lang="tr-TR" sz="2000" b="1" dirty="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Genel Zihinsel Yetenek Alanında Bireysel Değerlendirme</a:t>
              </a:r>
              <a:endParaRPr lang="tr-TR" sz="4000" b="1" dirty="0" smtClean="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928802"/>
            <a:ext cx="8215370" cy="470898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457200">
              <a:buAutoNum type="arabicPeriod"/>
            </a:pPr>
            <a:r>
              <a:rPr lang="tr-TR" sz="2000" b="1" dirty="0" smtClean="0"/>
              <a:t>Resim yetenek alanında bireysel değerlendirmeye alınacak öğrencilerin sınav yeri, tarihi ve saatine ilişkin açıklamaların yer aldığı belge </a:t>
            </a:r>
            <a:r>
              <a:rPr lang="tr-TR" sz="2000" b="1" dirty="0" smtClean="0">
                <a:solidFill>
                  <a:srgbClr val="FF0000"/>
                </a:solidFill>
              </a:rPr>
              <a:t>24 Nisan- 05 Mayıs 2017 tarihleri </a:t>
            </a:r>
            <a:r>
              <a:rPr lang="tr-TR" sz="2000" b="1" dirty="0" smtClean="0"/>
              <a:t>arasında e-okul sisteminde yayınlanacak ve öğrenci velisine okul müdürlüğü tarafından bildirilecektir. </a:t>
            </a:r>
          </a:p>
          <a:p>
            <a:pPr marL="457200" indent="-457200">
              <a:buAutoNum type="arabicPeriod"/>
            </a:pPr>
            <a:endParaRPr lang="tr-TR" sz="1000" b="1" dirty="0" smtClean="0"/>
          </a:p>
          <a:p>
            <a:pPr marL="457200" indent="-457200">
              <a:buFontTx/>
              <a:buAutoNum type="arabicPeriod"/>
            </a:pPr>
            <a:r>
              <a:rPr lang="tr-TR" sz="2000" b="1" dirty="0" smtClean="0"/>
              <a:t>Resim yetenek alanında özel yetenekli olduğu düşünülen öğrencilerin tanılamaları ile ilgili iş ve işlemleri yürütmek üzere Bilim ve Sanat Merkezleri Yönergesinin 32. Maddesine göre oluşturulan komisyon, BİLSEM’ lerin ve diğer okul/kurumların ilgili alan öğretmenlerinden olmak üzere 5 asıl üyeden oluşur. Aynı usulle 5 yedek üye belirlenir.</a:t>
            </a:r>
          </a:p>
          <a:p>
            <a:pPr marL="457200" indent="-457200">
              <a:buFontTx/>
              <a:buAutoNum type="arabicPeriod"/>
            </a:pPr>
            <a:endParaRPr lang="tr-TR" sz="1000" b="1" dirty="0" smtClean="0"/>
          </a:p>
          <a:p>
            <a:pPr marL="457200" indent="-457200">
              <a:buFontTx/>
              <a:buAutoNum type="arabicPeriod"/>
            </a:pPr>
            <a:r>
              <a:rPr lang="tr-TR" sz="2000" b="1" dirty="0" smtClean="0"/>
              <a:t>Görsel sanatlar yetenek/beceri değerlendirme komisyonu, resim yetenek alanında aday gösterilen öğrencilerin bireysel incelemelerini Genel Müdürlük tarafından belirlenen ölçütler doğrultusunda yapacaktır. </a:t>
            </a:r>
          </a:p>
          <a:p>
            <a:pPr marL="457200" indent="-457200">
              <a:buFontTx/>
              <a:buAutoNum type="arabicPeriod"/>
            </a:pPr>
            <a:endParaRPr lang="tr-TR" sz="20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Resim Yetenek Alanında Bireysel Değerlendirme</a:t>
              </a:r>
              <a:endParaRPr lang="tr-TR" sz="4000" b="1" dirty="0" smtClean="0"/>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2143116"/>
            <a:ext cx="8215370" cy="286232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2000" b="1" dirty="0" smtClean="0"/>
          </a:p>
          <a:p>
            <a:r>
              <a:rPr lang="tr-TR" sz="2000" b="1" dirty="0" smtClean="0"/>
              <a:t>  4. Resim yetenek alanında bireysel değerlendirmeler Genel Müdürlüğümüz    tarafından 2017 Mayıs ayında illere resmi yazı ile bildirilen tarihlerde merkezi olarak yapılacaktır.</a:t>
            </a:r>
          </a:p>
          <a:p>
            <a:endParaRPr lang="tr-TR" sz="2000" b="1" dirty="0" smtClean="0"/>
          </a:p>
          <a:p>
            <a:r>
              <a:rPr lang="tr-TR" sz="2000" b="1" dirty="0" smtClean="0"/>
              <a:t>   5. Resim yetenek alanında yapılacak değerlendirme sonuçları görsel sanatlar yetenek/beceri komisyonu tarafından bilsem.</a:t>
            </a:r>
            <a:r>
              <a:rPr lang="tr-TR" sz="2000" b="1" dirty="0" err="1" smtClean="0"/>
              <a:t>meb</a:t>
            </a:r>
            <a:r>
              <a:rPr lang="tr-TR" sz="2000" b="1" dirty="0" smtClean="0"/>
              <a:t>.gov.tr adresine girilecektir. </a:t>
            </a:r>
          </a:p>
          <a:p>
            <a:pPr marL="457200" indent="-457200">
              <a:buFontTx/>
              <a:buAutoNum type="arabicPeriod"/>
            </a:pPr>
            <a:endParaRPr lang="tr-TR" sz="20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Resim Yetenek Alanında Bireysel Değerlendirme</a:t>
              </a:r>
              <a:endParaRPr lang="tr-TR" sz="4000" b="1" dirty="0" smtClean="0"/>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1841242"/>
            <a:ext cx="8215370" cy="455509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1000" b="1" dirty="0" smtClean="0"/>
          </a:p>
          <a:p>
            <a:pPr marL="457200" indent="-457200">
              <a:buAutoNum type="arabicPeriod"/>
            </a:pPr>
            <a:r>
              <a:rPr lang="tr-TR" sz="2000" b="1" dirty="0" smtClean="0"/>
              <a:t>Müzik yetenek alanında bireysel değerlendirmeye alınacak öğrencilerin sınav yeri, tarihi ve saatine ilişkin açıklamaların yer aldığı belge </a:t>
            </a:r>
            <a:r>
              <a:rPr lang="tr-TR" sz="2000" b="1" dirty="0" smtClean="0">
                <a:solidFill>
                  <a:srgbClr val="FF0000"/>
                </a:solidFill>
              </a:rPr>
              <a:t>24 Nisan- 05 Mayıs 2017 tarihleri </a:t>
            </a:r>
            <a:r>
              <a:rPr lang="tr-TR" sz="2000" b="1" dirty="0" smtClean="0"/>
              <a:t>arasında e-okul sisteminde yayınlanacak ve öğrenci velisine okul müdürlüğü tarafından bildirilecektir. </a:t>
            </a:r>
          </a:p>
          <a:p>
            <a:pPr marL="457200" indent="-457200"/>
            <a:endParaRPr lang="tr-TR" sz="1000" b="1" dirty="0" smtClean="0"/>
          </a:p>
          <a:p>
            <a:pPr marL="457200" indent="-457200">
              <a:buAutoNum type="arabicPeriod" startAt="2"/>
            </a:pPr>
            <a:r>
              <a:rPr lang="tr-TR" sz="2000" b="1" dirty="0" smtClean="0"/>
              <a:t>Müzik alanından özel yetenekli olduğu düşünülen öğrencilerin tanılamaları ile ilgili iş ve işlemleri yürütmek üzere Bilim ve Sanat Merkezleri Yönergesinin 33. Maddesine göre oluşturulan komisyon BİLSEM’ lerin ve diğer okul/kurumların ilgili alan öğretmenlerinden olmak üzere 5 asıl üyeden oluşur. Aynı usulle 5 yedek üye belirlenir. </a:t>
            </a:r>
          </a:p>
          <a:p>
            <a:pPr marL="457200" indent="-457200"/>
            <a:endParaRPr lang="tr-TR" sz="1000" b="1" dirty="0" smtClean="0"/>
          </a:p>
          <a:p>
            <a:pPr marL="457200" indent="-457200">
              <a:buAutoNum type="arabicPeriod" startAt="3"/>
            </a:pPr>
            <a:r>
              <a:rPr lang="tr-TR" sz="2000" b="1" dirty="0" smtClean="0"/>
              <a:t>Müzik yetenek/beceri değerlendirme komisyonu, müzik yetenek alanında aday gösterilen öğrencilerin bireysel incelemelerini Genel Müdürlük tarafından belirlenen ölçütler doğrultusunda yapacaktır.</a:t>
            </a:r>
          </a:p>
          <a:p>
            <a:pPr marL="457200" indent="-457200">
              <a:buAutoNum type="arabicPeriod" startAt="3"/>
            </a:pPr>
            <a:endParaRPr lang="tr-TR" sz="20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Müzik Yetenek Alanında </a:t>
              </a:r>
            </a:p>
            <a:p>
              <a:pPr algn="ctr"/>
              <a:r>
                <a:rPr lang="tr-TR" sz="4000" dirty="0" smtClean="0"/>
                <a:t>Bireysel Değerlendirme</a:t>
              </a:r>
              <a:endParaRPr lang="tr-TR" sz="4000" b="1" dirty="0" smtClean="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
          <p:cNvGrpSpPr/>
          <p:nvPr/>
        </p:nvGrpSpPr>
        <p:grpSpPr>
          <a:xfrm>
            <a:off x="571472" y="357166"/>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1038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b="1" dirty="0" smtClean="0"/>
                <a:t>GENEL AÇIKLAMALAR VE BAŞVURU ŞARTLARI </a:t>
              </a:r>
            </a:p>
          </p:txBody>
        </p:sp>
      </p:grpSp>
      <p:sp>
        <p:nvSpPr>
          <p:cNvPr id="6" name="5 Dikdörtgen"/>
          <p:cNvSpPr/>
          <p:nvPr/>
        </p:nvSpPr>
        <p:spPr>
          <a:xfrm>
            <a:off x="714348" y="2000240"/>
            <a:ext cx="7715304" cy="40934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endParaRPr lang="tr-TR" sz="1200" b="1" dirty="0" smtClean="0"/>
          </a:p>
          <a:p>
            <a:pPr algn="just"/>
            <a:r>
              <a:rPr lang="tr-TR" sz="2800" b="1" dirty="0" smtClean="0"/>
              <a:t>3. Tablet bilgisayar ile yapılan grup tarama uygulaması hafta sonu 4’er oturum şeklinde yapılacak olup uygulamaya girecek öğrenci kendisine bildirilen tek oturuma ilgili tarih ve saatte katılacaktır.</a:t>
            </a:r>
          </a:p>
          <a:p>
            <a:endParaRPr lang="tr-TR" sz="1200" b="1" dirty="0" smtClean="0"/>
          </a:p>
          <a:p>
            <a:pPr algn="just"/>
            <a:r>
              <a:rPr lang="tr-TR" sz="2800" b="1" dirty="0" smtClean="0"/>
              <a:t> 4. Bilim ve sanat merkezlerine öğrenci seçim süreci ile ilgili iş ve işlemler il tanılama sınav komisyonları tarafından yürütülecektir. </a:t>
            </a:r>
          </a:p>
          <a:p>
            <a:pPr algn="just"/>
            <a:endParaRPr lang="tr-TR" sz="1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1841242"/>
            <a:ext cx="7929618" cy="394723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1050" b="1" dirty="0" smtClean="0"/>
          </a:p>
          <a:p>
            <a:endParaRPr lang="tr-TR" sz="2400" b="1" dirty="0" smtClean="0"/>
          </a:p>
          <a:p>
            <a:r>
              <a:rPr lang="tr-TR" sz="2400" b="1" dirty="0" smtClean="0"/>
              <a:t>4. Müzik yetenek alanında bireysel değerlendirmeler </a:t>
            </a:r>
          </a:p>
          <a:p>
            <a:r>
              <a:rPr lang="tr-TR" sz="2400" b="1" dirty="0" smtClean="0">
                <a:solidFill>
                  <a:srgbClr val="FF0000"/>
                </a:solidFill>
              </a:rPr>
              <a:t>15 Mayıs 2017 tarihinde başlayacak 30 Haziran 2017 tarihinde tamamlanacak </a:t>
            </a:r>
            <a:r>
              <a:rPr lang="tr-TR" sz="2400" b="1" dirty="0" smtClean="0"/>
              <a:t>şekilde planlanacaktır. </a:t>
            </a:r>
          </a:p>
          <a:p>
            <a:endParaRPr lang="tr-TR" sz="2400" b="1" dirty="0" smtClean="0"/>
          </a:p>
          <a:p>
            <a:r>
              <a:rPr lang="tr-TR" sz="2400" b="1" dirty="0" smtClean="0"/>
              <a:t>5. Müzik yetenek alanında yapılacak değerlendirme sonuçları müzik yetenek/beceri değerlendirme komisyonu tarafından aynı gün içinde bilsem.</a:t>
            </a:r>
            <a:r>
              <a:rPr lang="tr-TR" sz="2400" b="1" dirty="0" err="1" smtClean="0"/>
              <a:t>meb</a:t>
            </a:r>
            <a:r>
              <a:rPr lang="tr-TR" sz="2400" b="1" dirty="0" smtClean="0"/>
              <a:t>.gov.tr adresine girilecektir. </a:t>
            </a:r>
          </a:p>
          <a:p>
            <a:endParaRPr lang="tr-TR" sz="2400" b="1" dirty="0" smtClean="0"/>
          </a:p>
          <a:p>
            <a:pPr marL="457200" indent="-457200"/>
            <a:endParaRPr lang="tr-TR" sz="24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 Müzik Yetenek Alanında </a:t>
              </a:r>
            </a:p>
            <a:p>
              <a:pPr algn="ctr"/>
              <a:r>
                <a:rPr lang="tr-TR" sz="4000" dirty="0" smtClean="0"/>
                <a:t>Bireysel Değerlendirme</a:t>
              </a:r>
              <a:endParaRPr lang="tr-TR" sz="4000" b="1" dirty="0" smtClean="0"/>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1841242"/>
            <a:ext cx="7929618" cy="431656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1050" b="1" dirty="0" smtClean="0"/>
          </a:p>
          <a:p>
            <a:pPr marL="457200" indent="-457200">
              <a:buAutoNum type="arabicPeriod"/>
            </a:pPr>
            <a:r>
              <a:rPr lang="tr-TR" sz="2400" b="1" dirty="0" smtClean="0"/>
              <a:t>Bireysel değerlendirmeler 30 Haziran 2017 tarihinde tüm Türkiye’de tamamlandıktan sonra bilim ve sanat merkezlerine yerleştirme sonuçları </a:t>
            </a:r>
            <a:r>
              <a:rPr lang="tr-TR" sz="2400" b="1" dirty="0" smtClean="0">
                <a:solidFill>
                  <a:srgbClr val="FF0000"/>
                </a:solidFill>
              </a:rPr>
              <a:t>15 Temmuz 2017 </a:t>
            </a:r>
            <a:r>
              <a:rPr lang="tr-TR" sz="2400" b="1" dirty="0" smtClean="0"/>
              <a:t>tarihinde http://www.</a:t>
            </a:r>
            <a:r>
              <a:rPr lang="tr-TR" sz="2400" b="1" dirty="0" err="1" smtClean="0"/>
              <a:t>meb</a:t>
            </a:r>
            <a:r>
              <a:rPr lang="tr-TR" sz="2400" b="1" dirty="0" smtClean="0"/>
              <a:t>.gov.tr adresinden açıklanacaktır. </a:t>
            </a:r>
          </a:p>
          <a:p>
            <a:pPr marL="457200" indent="-457200"/>
            <a:endParaRPr lang="tr-TR" sz="2400" b="1" dirty="0" smtClean="0"/>
          </a:p>
          <a:p>
            <a:pPr marL="457200" indent="-457200"/>
            <a:r>
              <a:rPr lang="tr-TR" sz="2400" b="1" dirty="0" smtClean="0"/>
              <a:t>2.    Bilim ve sanat merkezlerine yerleşmeye hak kazanan öğrenciler </a:t>
            </a:r>
            <a:r>
              <a:rPr lang="tr-TR" sz="2400" b="1" dirty="0" smtClean="0">
                <a:solidFill>
                  <a:srgbClr val="FF0000"/>
                </a:solidFill>
              </a:rPr>
              <a:t>4-8 Eylül 2017 tarihleri arasında </a:t>
            </a:r>
            <a:r>
              <a:rPr lang="tr-TR" sz="2400" b="1" dirty="0" smtClean="0"/>
              <a:t>bilim ve sanat merkezine kayıtlarını yaptıracaklardır.</a:t>
            </a:r>
          </a:p>
          <a:p>
            <a:endParaRPr lang="tr-TR" sz="2400" b="1" dirty="0" smtClean="0"/>
          </a:p>
          <a:p>
            <a:pPr marL="457200" indent="-457200"/>
            <a:endParaRPr lang="tr-TR" sz="24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Bilim ve Sanat Merkezlerine Yerleştirme ve Kayıt İşlemleri</a:t>
              </a:r>
              <a:endParaRPr lang="tr-TR" sz="4000" b="1" dirty="0" smtClean="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1857364"/>
            <a:ext cx="8001056" cy="46243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1050" b="1" dirty="0" smtClean="0"/>
          </a:p>
          <a:p>
            <a:pPr marL="457200" indent="-457200" algn="ctr"/>
            <a:r>
              <a:rPr lang="tr-TR" sz="2400" b="1" dirty="0" smtClean="0">
                <a:solidFill>
                  <a:srgbClr val="FF0000"/>
                </a:solidFill>
              </a:rPr>
              <a:t>Tablet Bilgisayar Grup Tarama Uygulamasına İtiraz. </a:t>
            </a:r>
          </a:p>
          <a:p>
            <a:pPr marL="457200" indent="-457200" algn="ctr"/>
            <a:endParaRPr lang="tr-TR" sz="1000" b="1" dirty="0" smtClean="0"/>
          </a:p>
          <a:p>
            <a:pPr marL="457200" indent="-457200"/>
            <a:r>
              <a:rPr lang="tr-TR" sz="2400" b="1" dirty="0" smtClean="0"/>
              <a:t>1.    Tablet bilgisayar ile yapılan grup tarama uygulama sonucuna ilişkin itirazlar, sonuçların http://www.</a:t>
            </a:r>
            <a:r>
              <a:rPr lang="tr-TR" sz="2400" b="1" dirty="0" err="1" smtClean="0"/>
              <a:t>meb</a:t>
            </a:r>
            <a:r>
              <a:rPr lang="tr-TR" sz="2400" b="1" dirty="0" smtClean="0"/>
              <a:t>.gov.tr adresinden yayımlanmasından itibaren başlayan 5 (beş) iş günü içinde öğrenci velisi tarafından http://esinav.meb.gov.tr/ adresinden yapılacaktır. </a:t>
            </a:r>
          </a:p>
          <a:p>
            <a:pPr marL="457200" indent="-457200"/>
            <a:endParaRPr lang="tr-TR" sz="1000" b="1" dirty="0" smtClean="0"/>
          </a:p>
          <a:p>
            <a:pPr marL="457200" indent="-457200"/>
            <a:r>
              <a:rPr lang="tr-TR" sz="2400" b="1" dirty="0" smtClean="0"/>
              <a:t>2.    Grup tarama uygulaması sonuçlarına ilişkin itirazlar değerlendirildikten sonra yine aynı sistem üzerinden veliye bilgilendirme yapılacaktır.</a:t>
            </a:r>
          </a:p>
          <a:p>
            <a:pPr marL="457200" indent="-457200"/>
            <a:endParaRPr lang="tr-TR" sz="24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SINAV İTİRAZLARI</a:t>
              </a:r>
              <a:endParaRPr lang="tr-TR" sz="4000" b="1" dirty="0" smtClean="0"/>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1857364"/>
            <a:ext cx="8001056" cy="424731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tr-TR" sz="2400" b="1" dirty="0" smtClean="0">
                <a:solidFill>
                  <a:srgbClr val="FF0000"/>
                </a:solidFill>
              </a:rPr>
              <a:t>Bireysel Değerlendirme İtiraz </a:t>
            </a:r>
          </a:p>
          <a:p>
            <a:pPr algn="ctr"/>
            <a:endParaRPr lang="tr-TR" sz="1000" b="1" dirty="0" smtClean="0">
              <a:solidFill>
                <a:srgbClr val="FF0000"/>
              </a:solidFill>
            </a:endParaRPr>
          </a:p>
          <a:p>
            <a:pPr marL="457200" indent="-457200">
              <a:buAutoNum type="arabicPeriod"/>
            </a:pPr>
            <a:r>
              <a:rPr lang="tr-TR" sz="2400" b="1" dirty="0" smtClean="0"/>
              <a:t>Genel zihinsel, resim ve müzik yetenek alanında yapılan bireysel değerlendirmelere ilişkin itirazlar, sonuçların http://www.</a:t>
            </a:r>
            <a:r>
              <a:rPr lang="tr-TR" sz="2400" b="1" dirty="0" err="1" smtClean="0"/>
              <a:t>meb</a:t>
            </a:r>
            <a:r>
              <a:rPr lang="tr-TR" sz="2400" b="1" dirty="0" smtClean="0"/>
              <a:t>.gov.tr adresinden yayımlanmasından itibaren başlayan 5 (beş) iş günü içinde öğrenci velisi tarafından il milli eğitim müdürlükleri il tanılama sınav komisyonlarına yapılacaktır. </a:t>
            </a:r>
          </a:p>
          <a:p>
            <a:pPr marL="457200" indent="-457200"/>
            <a:endParaRPr lang="tr-TR" sz="1000" b="1" dirty="0" smtClean="0"/>
          </a:p>
          <a:p>
            <a:pPr marL="457200" indent="-457200">
              <a:buAutoNum type="arabicPeriod" startAt="2"/>
            </a:pPr>
            <a:r>
              <a:rPr lang="tr-TR" sz="2400" b="1" dirty="0" smtClean="0"/>
              <a:t>Komisyonlar bireysel değerlendirme sonuçlarına itirazları değerlendirip itiraz sonucu ile ilgili veliyi bilgilendireceklerdir. </a:t>
            </a:r>
          </a:p>
          <a:p>
            <a:pPr marL="914400" indent="-914400"/>
            <a:endParaRPr lang="tr-TR" sz="10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SINAV İTİRAZLARI</a:t>
              </a:r>
              <a:endParaRPr lang="tr-TR" sz="4000" b="1" dirty="0" smtClean="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1857364"/>
            <a:ext cx="8001056" cy="430887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tr-TR" sz="2400" b="1" dirty="0" smtClean="0"/>
          </a:p>
          <a:p>
            <a:r>
              <a:rPr lang="tr-TR" sz="2400" b="1" dirty="0" smtClean="0"/>
              <a:t>   3. Genel Müdürlüğe yapılan itirazların cevaplanmasında genel evrak kayıt tarihi dikkate alınır. </a:t>
            </a:r>
          </a:p>
          <a:p>
            <a:endParaRPr lang="tr-TR" sz="2400" b="1" dirty="0" smtClean="0"/>
          </a:p>
          <a:p>
            <a:r>
              <a:rPr lang="tr-TR" sz="2400" b="1" dirty="0" smtClean="0"/>
              <a:t>   4. Süresi geçtikten sonra yapılan itirazlar ile öğrencinin T.C. kimlik numarası belirtilmeyen, imza ve adres bilgisi olmayan dilekçeler dikkate alınmayacak ve cevaplandırılmayacaktır.</a:t>
            </a:r>
          </a:p>
          <a:p>
            <a:endParaRPr lang="tr-TR" sz="2400" b="1" dirty="0" smtClean="0"/>
          </a:p>
          <a:p>
            <a:r>
              <a:rPr lang="tr-TR" sz="2400" b="1" dirty="0" smtClean="0"/>
              <a:t>   5. Faksla ve e-posta yoluyla yapılan itirazlar dikkate alınmayacak ve cevaplanmayacaktır.</a:t>
            </a:r>
          </a:p>
          <a:p>
            <a:endParaRPr lang="tr-TR" sz="2400" b="1" dirty="0" smtClean="0"/>
          </a:p>
          <a:p>
            <a:pPr marL="914400" indent="-914400"/>
            <a:endParaRPr lang="tr-TR" sz="1000" b="1" dirty="0" smtClean="0"/>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4000" dirty="0" smtClean="0"/>
                <a:t>SINAV İTİRAZLARI</a:t>
              </a:r>
              <a:endParaRPr lang="tr-TR" sz="4000" b="1" dirty="0" smtClean="0"/>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66779" y="428604"/>
            <a:ext cx="8420063" cy="602197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000100" y="1785926"/>
            <a:ext cx="7000924" cy="2308324"/>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tr-T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KATILIMINIZ </a:t>
            </a:r>
          </a:p>
          <a:p>
            <a:pPr algn="ctr"/>
            <a:r>
              <a:rPr lang="tr-T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İÇİN</a:t>
            </a:r>
          </a:p>
          <a:p>
            <a:pPr algn="ctr"/>
            <a:r>
              <a:rPr lang="tr-TR"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TEŞEKKÜR EDERİZ</a:t>
            </a:r>
            <a:endParaRPr lang="tr-TR"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2143116"/>
            <a:ext cx="7786742" cy="41549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indent="-342900">
              <a:buAutoNum type="arabicPeriod"/>
            </a:pPr>
            <a:endParaRPr lang="tr-TR" sz="1200" b="1" dirty="0" smtClean="0"/>
          </a:p>
          <a:p>
            <a:pPr marL="342900" indent="-342900">
              <a:buAutoNum type="arabicPeriod"/>
            </a:pPr>
            <a:r>
              <a:rPr lang="tr-TR" sz="2400" b="1" dirty="0" smtClean="0"/>
              <a:t>Her eğitim öğretim yılında bilim ve sanat merkezlerine yerleştirilecek öğrencilerin tanılama süreçleri ile ilgili iş ve işlemleri yürütmek üzere il tanılama sınav komisyonları oluşturulur.</a:t>
            </a:r>
          </a:p>
          <a:p>
            <a:pPr marL="342900" indent="-342900">
              <a:buAutoNum type="arabicPeriod"/>
            </a:pPr>
            <a:endParaRPr lang="tr-TR" sz="1200" b="1" dirty="0" smtClean="0"/>
          </a:p>
          <a:p>
            <a:pPr marL="342900" indent="-342900">
              <a:buAutoNum type="arabicPeriod"/>
            </a:pPr>
            <a:r>
              <a:rPr lang="tr-TR" sz="2400" b="1" dirty="0" smtClean="0"/>
              <a:t>İl tanılama sınav komisyonları; </a:t>
            </a:r>
          </a:p>
          <a:p>
            <a:pPr marL="342900" indent="-342900"/>
            <a:r>
              <a:rPr lang="tr-TR" sz="2400" b="1" dirty="0" smtClean="0"/>
              <a:t>	a) Özel eğitim ve rehberlik hizmetlerinden sorumlu milli eğitim müdür yardımcısı/şube müdürü başkanlığında, </a:t>
            </a:r>
          </a:p>
          <a:p>
            <a:pPr marL="342900" indent="-342900"/>
            <a:r>
              <a:rPr lang="tr-TR" sz="2400" b="1" dirty="0" smtClean="0"/>
              <a:t>	b) BİLSEM müdürleri,</a:t>
            </a:r>
          </a:p>
          <a:p>
            <a:pPr marL="342900" indent="-342900"/>
            <a:r>
              <a:rPr lang="tr-TR" sz="2400" b="1" dirty="0" smtClean="0"/>
              <a:t>	c) Rehberlik ve araştırma merkezi müdürü olmak üzere en az üç üyeden oluşur. </a:t>
            </a:r>
            <a:endParaRPr lang="tr-TR" sz="2400" b="1" dirty="0"/>
          </a:p>
        </p:txBody>
      </p:sp>
      <p:grpSp>
        <p:nvGrpSpPr>
          <p:cNvPr id="3" name="2 Grup"/>
          <p:cNvGrpSpPr/>
          <p:nvPr/>
        </p:nvGrpSpPr>
        <p:grpSpPr>
          <a:xfrm>
            <a:off x="571472" y="357166"/>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3500" dirty="0" smtClean="0"/>
                <a:t>İL TANILAMA SINAV KOMİSYONLARININ KURULMASI VE GÖREVLERİ</a:t>
              </a:r>
              <a:endParaRPr lang="tr-TR" sz="3500" b="1" dirty="0" smtClean="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2000240"/>
            <a:ext cx="7786742"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sz="2000" b="1" dirty="0" smtClean="0"/>
              <a:t>3. İl tanılama sınav komisyonunun görevleri şunlardır: </a:t>
            </a:r>
          </a:p>
          <a:p>
            <a:endParaRPr lang="tr-TR" sz="2000" b="1" dirty="0" smtClean="0"/>
          </a:p>
          <a:p>
            <a:pPr marL="457200" indent="-457200">
              <a:buAutoNum type="alphaLcParenR"/>
            </a:pPr>
            <a:r>
              <a:rPr lang="tr-TR" sz="2000" b="1" dirty="0" smtClean="0"/>
              <a:t>Genel zihinsel ve özel yetenek/beceri alanında, bireysel incelemeye alınacak öğrencilerle ilgili tanılama sürecini yönetmek.</a:t>
            </a:r>
          </a:p>
          <a:p>
            <a:pPr marL="457200" indent="-457200">
              <a:buAutoNum type="alphaLcParenR"/>
            </a:pPr>
            <a:endParaRPr lang="tr-TR" sz="1000" b="1" dirty="0" smtClean="0"/>
          </a:p>
          <a:p>
            <a:pPr marL="457200" indent="-457200"/>
            <a:r>
              <a:rPr lang="tr-TR" sz="2000" b="1" dirty="0" smtClean="0"/>
              <a:t>b)   Görsel sanatlar yetenek/beceri değerlendirme komisyonu ve müzik yetenek/beceri değerlendirme komisyonunu oluşturmak. </a:t>
            </a:r>
          </a:p>
          <a:p>
            <a:pPr marL="457200" indent="-457200"/>
            <a:endParaRPr lang="tr-TR" sz="1000" b="1" dirty="0" smtClean="0"/>
          </a:p>
          <a:p>
            <a:pPr marL="457200" indent="-457200">
              <a:buAutoNum type="alphaLcParenR" startAt="3"/>
            </a:pPr>
            <a:r>
              <a:rPr lang="tr-TR" sz="2000" b="1" dirty="0" smtClean="0"/>
              <a:t>Resim ve müzik alanında değerlendirmeye alınacak öğrenci sayısını dikkate alarak bir veya birden fazla komisyon oluşturmak.</a:t>
            </a:r>
          </a:p>
          <a:p>
            <a:pPr marL="457200" indent="-457200">
              <a:buAutoNum type="alphaLcParenR" startAt="3"/>
            </a:pPr>
            <a:endParaRPr lang="tr-TR" sz="1000" b="1" dirty="0" smtClean="0"/>
          </a:p>
          <a:p>
            <a:pPr marL="457200" indent="-457200"/>
            <a:r>
              <a:rPr lang="tr-TR" sz="2000" b="1" dirty="0" smtClean="0"/>
              <a:t>ç)    Üniversitelerin ilgili bölümleri, konservatuarların öğretim üyeleri ve güzel sanatlar lisesi öğretmenleri öncelikli olmak üzere, resim ve müzik alanında yeterli sayıda öğretmen görevlendirerek komisyonun oluşumunu sağlamak. </a:t>
            </a:r>
            <a:endParaRPr lang="tr-TR" sz="2000" b="1" dirty="0"/>
          </a:p>
        </p:txBody>
      </p:sp>
      <p:grpSp>
        <p:nvGrpSpPr>
          <p:cNvPr id="3" name="2 Grup"/>
          <p:cNvGrpSpPr/>
          <p:nvPr/>
        </p:nvGrpSpPr>
        <p:grpSpPr>
          <a:xfrm>
            <a:off x="571472" y="357166"/>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3500" dirty="0" smtClean="0"/>
                <a:t>İL TANILAMA SINAV KOMİSYONLARININ KURULMASI VE GÖREVLERİ</a:t>
              </a:r>
              <a:endParaRPr lang="tr-TR" sz="3500" b="1" dirty="0" smtClean="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2143116"/>
            <a:ext cx="7786742" cy="34778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sz="2000" b="1" dirty="0" smtClean="0"/>
              <a:t>3. İl tanılama sınav komisyonunun görevleri şunlardır: </a:t>
            </a:r>
          </a:p>
          <a:p>
            <a:endParaRPr lang="tr-TR" sz="2000" b="1" dirty="0" smtClean="0"/>
          </a:p>
          <a:p>
            <a:pPr marL="457200" indent="-457200">
              <a:buAutoNum type="alphaLcParenR" startAt="4"/>
            </a:pPr>
            <a:r>
              <a:rPr lang="tr-TR" sz="2000" b="1" dirty="0" smtClean="0"/>
              <a:t>Bireysel inceleme ve değerlendirme sürecinde görevlendirileceklerin onay ve izin işlemlerini yürütmek. </a:t>
            </a:r>
          </a:p>
          <a:p>
            <a:pPr marL="457200" indent="-457200">
              <a:buAutoNum type="alphaLcParenR" startAt="4"/>
            </a:pPr>
            <a:endParaRPr lang="tr-TR" sz="2000" b="1" dirty="0" smtClean="0"/>
          </a:p>
          <a:p>
            <a:pPr marL="457200" indent="-457200">
              <a:buAutoNum type="alphaLcParenR" startAt="5"/>
            </a:pPr>
            <a:r>
              <a:rPr lang="tr-TR" sz="2000" b="1" dirty="0" smtClean="0"/>
              <a:t>Bireysel inceleme ve değerlendirme süreci için uygun sınav ortamı sağlamak. </a:t>
            </a:r>
          </a:p>
          <a:p>
            <a:pPr marL="457200" indent="-457200">
              <a:buAutoNum type="alphaLcParenR" startAt="5"/>
            </a:pPr>
            <a:endParaRPr lang="tr-TR" sz="2000" b="1" dirty="0" smtClean="0"/>
          </a:p>
          <a:p>
            <a:pPr marL="457200" indent="-457200"/>
            <a:r>
              <a:rPr lang="tr-TR" sz="2000" b="1" dirty="0" smtClean="0"/>
              <a:t>f)      Bireysel inceleme ve değerlendirme sonuçlarına göre sıralanan öğrenci listesini Bakanlığa göndermek.</a:t>
            </a:r>
          </a:p>
          <a:p>
            <a:pPr marL="457200" indent="-457200">
              <a:buAutoNum type="alphaUcParenR" startAt="6"/>
            </a:pPr>
            <a:endParaRPr lang="tr-TR" sz="2000" b="1" dirty="0"/>
          </a:p>
        </p:txBody>
      </p:sp>
      <p:grpSp>
        <p:nvGrpSpPr>
          <p:cNvPr id="3" name="2 Grup"/>
          <p:cNvGrpSpPr/>
          <p:nvPr/>
        </p:nvGrpSpPr>
        <p:grpSpPr>
          <a:xfrm>
            <a:off x="571472" y="357166"/>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3500" dirty="0" smtClean="0"/>
                <a:t>İL TANILAMA SINAV KOMİSYONLARININ KURULMASI VE GÖREVLERİ</a:t>
              </a:r>
              <a:endParaRPr lang="tr-TR" sz="3500" b="1" dirty="0" smtClean="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2071678"/>
            <a:ext cx="7786742" cy="45243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457200">
              <a:buAutoNum type="arabicPeriod"/>
            </a:pPr>
            <a:r>
              <a:rPr lang="tr-TR" sz="2400" b="1" dirty="0" smtClean="0"/>
              <a:t>Tüm ülke genelinde </a:t>
            </a:r>
            <a:r>
              <a:rPr lang="tr-TR" sz="2400" b="1" dirty="0" smtClean="0">
                <a:solidFill>
                  <a:srgbClr val="FF0000"/>
                </a:solidFill>
              </a:rPr>
              <a:t>17 Ekim- 11 Kasım 2016 tarihleri </a:t>
            </a:r>
            <a:r>
              <a:rPr lang="tr-TR" sz="2400" b="1" dirty="0" smtClean="0"/>
              <a:t>arasında 1, 2 ve 3. sınıfların dersine giren sınıf öğretmenleri özel yetenekli öğrencilerin özellikleri, özel yetenekli öğrencilere sunulan özel eğitim hizmetleri, bilim ve sanat merkezleri ve bu merkezlere öğrenci seçim süreci ile ilgili bilgilendirme eğitiminden geçirilecektir. </a:t>
            </a:r>
          </a:p>
          <a:p>
            <a:pPr marL="457200" indent="-457200">
              <a:buAutoNum type="arabicPeriod"/>
            </a:pPr>
            <a:endParaRPr lang="tr-TR" sz="2400" b="1" dirty="0" smtClean="0"/>
          </a:p>
          <a:p>
            <a:pPr marL="457200" indent="-457200">
              <a:buAutoNum type="arabicPeriod" startAt="2"/>
            </a:pPr>
            <a:r>
              <a:rPr lang="tr-TR" sz="2400" b="1" dirty="0" smtClean="0"/>
              <a:t>İl tanılama sınav komisyonu tarafından planlanacak eğitimler bilim ve sanat merkezleri ile rehberlik ve araştırma merkezi yöneticileri ve öğretmenleri tarafından verilecektir.</a:t>
            </a:r>
            <a:endParaRPr lang="tr-TR" sz="2000" b="1" dirty="0"/>
          </a:p>
        </p:txBody>
      </p:sp>
      <p:grpSp>
        <p:nvGrpSpPr>
          <p:cNvPr id="3" name="2 Grup"/>
          <p:cNvGrpSpPr/>
          <p:nvPr/>
        </p:nvGrpSpPr>
        <p:grpSpPr>
          <a:xfrm>
            <a:off x="571472" y="357166"/>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3600" dirty="0" smtClean="0"/>
                <a:t>BİLİM VE SANAT MERKEZLERİNE ÖĞRENCİ SEÇİM SÜRECİ</a:t>
              </a:r>
              <a:endParaRPr lang="tr-TR" sz="3500" b="1" dirty="0" smtClean="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928802"/>
            <a:ext cx="8143932" cy="438581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tr-TR" sz="2400" b="1" dirty="0" smtClean="0"/>
              <a:t>3. İl Milli Eğitim Müdürlükleri öğretmenlere yönelik yapılacak      bilgilendirme eğitimleri ile ilgili planlama ve ulaşılan   öğretmen sayıları hakkında düzenlenen ek-1 formunu doldurarak 18.11.2016 tarihine kadar resmi yazı ile Özel Eğitim ve Rehberlik Hizmetleri Genel Müdürlüğü’ne bilgi verecektir.</a:t>
            </a:r>
          </a:p>
          <a:p>
            <a:pPr algn="just"/>
            <a:endParaRPr lang="tr-TR" sz="1500" b="1" dirty="0" smtClean="0"/>
          </a:p>
          <a:p>
            <a:pPr algn="just"/>
            <a:r>
              <a:rPr lang="tr-TR" sz="2400" b="1" dirty="0" smtClean="0"/>
              <a:t>4. Sınıf öğretmenleri tarafından yetenek alanlarına göre bilim ve sanat merkezlerine aday gösterilen öğrencilerin seçimi </a:t>
            </a:r>
          </a:p>
          <a:p>
            <a:pPr algn="just"/>
            <a:r>
              <a:rPr lang="tr-TR" sz="2400" b="1" dirty="0" smtClean="0"/>
              <a:t>	3 aşamada gerçekleşmektedir: </a:t>
            </a:r>
          </a:p>
          <a:p>
            <a:pPr marL="457200" indent="-457200" algn="just">
              <a:buAutoNum type="alphaLcPeriod"/>
            </a:pPr>
            <a:r>
              <a:rPr lang="tr-TR" sz="2400" b="1" dirty="0" smtClean="0">
                <a:solidFill>
                  <a:srgbClr val="FF0000"/>
                </a:solidFill>
              </a:rPr>
              <a:t>Gözlem formlarının yetenek alanlarına göre doldurulması,</a:t>
            </a:r>
          </a:p>
          <a:p>
            <a:pPr marL="457200" indent="-457200" algn="just">
              <a:buAutoNum type="alphaLcPeriod"/>
            </a:pPr>
            <a:r>
              <a:rPr lang="tr-TR" sz="2400" b="1" dirty="0" smtClean="0">
                <a:solidFill>
                  <a:srgbClr val="FF0000"/>
                </a:solidFill>
              </a:rPr>
              <a:t>Grup tarama uygulaması, </a:t>
            </a:r>
          </a:p>
          <a:p>
            <a:pPr marL="457200" indent="-457200" algn="just"/>
            <a:r>
              <a:rPr lang="tr-TR" sz="2400" b="1" dirty="0" smtClean="0">
                <a:solidFill>
                  <a:srgbClr val="FF0000"/>
                </a:solidFill>
              </a:rPr>
              <a:t>c.    Bireysel değerlendirme aşaması</a:t>
            </a:r>
          </a:p>
        </p:txBody>
      </p:sp>
      <p:grpSp>
        <p:nvGrpSpPr>
          <p:cNvPr id="3" name="2 Grup"/>
          <p:cNvGrpSpPr/>
          <p:nvPr/>
        </p:nvGrpSpPr>
        <p:grpSpPr>
          <a:xfrm>
            <a:off x="571472" y="214290"/>
            <a:ext cx="8001056" cy="1500198"/>
            <a:chOff x="0" y="245885"/>
            <a:chExt cx="8001056" cy="1151279"/>
          </a:xfrm>
        </p:grpSpPr>
        <p:sp>
          <p:nvSpPr>
            <p:cNvPr id="4" name="3 Yuvarlatılmış Dikdörtgen"/>
            <p:cNvSpPr/>
            <p:nvPr/>
          </p:nvSpPr>
          <p:spPr>
            <a:xfrm>
              <a:off x="0" y="245885"/>
              <a:ext cx="8001056" cy="11512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Yuvarlatılmış Dikdörtgen 4"/>
            <p:cNvSpPr/>
            <p:nvPr/>
          </p:nvSpPr>
          <p:spPr>
            <a:xfrm>
              <a:off x="56201" y="302086"/>
              <a:ext cx="7888654" cy="9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algn="ctr"/>
              <a:r>
                <a:rPr lang="tr-TR" sz="3600" dirty="0" smtClean="0"/>
                <a:t>BİLİM VE SANAT MERKEZLERİNE ÖĞRENCİ SEÇİM SÜRECİ</a:t>
              </a:r>
              <a:endParaRPr lang="tr-TR" sz="3500" b="1" dirty="0" smtClean="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571472" y="1500174"/>
          <a:ext cx="7929618"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1958</Words>
  <Application>Microsoft Office PowerPoint</Application>
  <PresentationFormat>Ekran Gösterisi (4:3)</PresentationFormat>
  <Paragraphs>170</Paragraphs>
  <Slides>36</Slides>
  <Notes>1</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ozanaus</cp:lastModifiedBy>
  <cp:revision>30</cp:revision>
  <dcterms:created xsi:type="dcterms:W3CDTF">2016-10-20T08:43:17Z</dcterms:created>
  <dcterms:modified xsi:type="dcterms:W3CDTF">2016-10-27T12:01:14Z</dcterms:modified>
</cp:coreProperties>
</file>